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10" r:id="rId1"/>
  </p:sldMasterIdLst>
  <p:notesMasterIdLst>
    <p:notesMasterId r:id="rId13"/>
  </p:notesMasterIdLst>
  <p:handoutMasterIdLst>
    <p:handoutMasterId r:id="rId14"/>
  </p:handoutMasterIdLst>
  <p:sldIdLst>
    <p:sldId id="289" r:id="rId2"/>
    <p:sldId id="258" r:id="rId3"/>
    <p:sldId id="259" r:id="rId4"/>
    <p:sldId id="260" r:id="rId5"/>
    <p:sldId id="307" r:id="rId6"/>
    <p:sldId id="326" r:id="rId7"/>
    <p:sldId id="262" r:id="rId8"/>
    <p:sldId id="261" r:id="rId9"/>
    <p:sldId id="263" r:id="rId10"/>
    <p:sldId id="304" r:id="rId11"/>
    <p:sldId id="30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S" initials="WS" lastIdx="6" clrIdx="0">
    <p:extLst>
      <p:ext uri="{19B8F6BF-5375-455C-9EA6-DF929625EA0E}">
        <p15:presenceInfo xmlns:p15="http://schemas.microsoft.com/office/powerpoint/2012/main" userId="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D95EB"/>
    <a:srgbClr val="000000"/>
    <a:srgbClr val="71B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75562"/>
  </p:normalViewPr>
  <p:slideViewPr>
    <p:cSldViewPr snapToGrid="0">
      <p:cViewPr varScale="1">
        <p:scale>
          <a:sx n="86" d="100"/>
          <a:sy n="86" d="100"/>
        </p:scale>
        <p:origin x="224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D7A7E3-E554-AB40-9060-F96931DC39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dsd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76051-8F25-2B43-814E-34B7327BEE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B4A52-2E12-3542-ADC0-02D149ED112C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542F2-04BE-5C48-9188-4753C31C4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98138-F534-614B-AA6D-F388528909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D878A-6494-034D-8F8A-C8573EB5C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29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dsd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7CCC5-6702-0049-962B-D313F5083A77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B9456-B4DA-0C4E-B94A-3D03976F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883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it’s my pleasure today to present you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 err="1"/>
              <a:t>SDFDiff</a:t>
            </a:r>
            <a:r>
              <a:rPr lang="zh-CN" altLang="en-US" dirty="0"/>
              <a:t> </a:t>
            </a:r>
            <a:r>
              <a:rPr lang="en-US" altLang="zh-CN" dirty="0"/>
              <a:t>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B9456-B4DA-0C4E-B94A-3D03976F61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know,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clouds,</a:t>
            </a:r>
            <a:r>
              <a:rPr lang="zh-CN" altLang="en-US" dirty="0"/>
              <a:t> </a:t>
            </a:r>
            <a:r>
              <a:rPr lang="en-US" altLang="zh-CN" dirty="0"/>
              <a:t>triangle</a:t>
            </a:r>
            <a:r>
              <a:rPr lang="zh-CN" altLang="en-US" dirty="0"/>
              <a:t> </a:t>
            </a:r>
            <a:r>
              <a:rPr lang="en-US" altLang="zh-CN" dirty="0"/>
              <a:t>meshes,</a:t>
            </a:r>
            <a:r>
              <a:rPr lang="zh-CN" altLang="en-US" dirty="0"/>
              <a:t> </a:t>
            </a:r>
            <a:r>
              <a:rPr lang="en-US" altLang="zh-CN" dirty="0"/>
              <a:t>voxels,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B796-6E8F-614A-826A-F553C41B9C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8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" pitchFamily="2" charset="0"/>
              </a:rPr>
              <a:t>In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our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project,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we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use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signed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distance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function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as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our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3D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representation.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sz="1200" dirty="0">
                <a:latin typeface="Times" pitchFamily="2" charset="0"/>
              </a:rPr>
              <a:t>A </a:t>
            </a:r>
            <a:r>
              <a:rPr lang="en-US" sz="1200" b="1" dirty="0">
                <a:latin typeface="Times" pitchFamily="2" charset="0"/>
              </a:rPr>
              <a:t>distance function </a:t>
            </a:r>
            <a:r>
              <a:rPr lang="en-US" sz="1200" dirty="0">
                <a:latin typeface="Times" pitchFamily="2" charset="0"/>
              </a:rPr>
              <a:t>represents the distance </a:t>
            </a:r>
            <a:r>
              <a:rPr lang="en-US" altLang="zh-CN" sz="1200" dirty="0">
                <a:latin typeface="Times" pitchFamily="2" charset="0"/>
              </a:rPr>
              <a:t>between</a:t>
            </a:r>
            <a:r>
              <a:rPr lang="en-US" sz="1200" dirty="0">
                <a:latin typeface="Times" pitchFamily="2" charset="0"/>
              </a:rPr>
              <a:t> a point </a:t>
            </a:r>
            <a:r>
              <a:rPr lang="en-US" altLang="zh-CN" sz="1200" dirty="0">
                <a:latin typeface="Times" pitchFamily="2" charset="0"/>
              </a:rPr>
              <a:t>and</a:t>
            </a:r>
            <a:r>
              <a:rPr 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its</a:t>
            </a:r>
            <a:r>
              <a:rPr lang="en-US" sz="1200" dirty="0">
                <a:latin typeface="Times" pitchFamily="2" charset="0"/>
              </a:rPr>
              <a:t> closest point on the surface of the </a:t>
            </a:r>
            <a:r>
              <a:rPr lang="en-US" altLang="zh-CN" sz="1200" dirty="0">
                <a:latin typeface="Times" pitchFamily="2" charset="0"/>
              </a:rPr>
              <a:t>3D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sz="1200" dirty="0">
                <a:latin typeface="Times" pitchFamily="2" charset="0"/>
              </a:rPr>
              <a:t>object</a:t>
            </a:r>
            <a:r>
              <a:rPr lang="en-US" altLang="zh-CN" sz="1200" dirty="0">
                <a:latin typeface="Times" pitchFamily="2" charset="0"/>
              </a:rPr>
              <a:t>.</a:t>
            </a:r>
            <a:r>
              <a:rPr lang="zh-CN" altLang="en-US" sz="1200" dirty="0">
                <a:latin typeface="Times" pitchFamily="2" charset="0"/>
              </a:rPr>
              <a:t> </a:t>
            </a:r>
            <a:endParaRPr lang="en-US" altLang="zh-CN" sz="1200" dirty="0">
              <a:latin typeface="Times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" pitchFamily="2" charset="0"/>
              </a:rPr>
              <a:t>The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signed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distance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value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is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altLang="zh-CN" sz="1200" dirty="0">
                <a:latin typeface="Times" pitchFamily="2" charset="0"/>
              </a:rPr>
              <a:t>positive</a:t>
            </a:r>
            <a:r>
              <a:rPr lang="zh-CN" altLang="en-US" sz="1200" dirty="0">
                <a:latin typeface="Times" pitchFamily="2" charset="0"/>
              </a:rPr>
              <a:t> </a:t>
            </a:r>
            <a:r>
              <a:rPr lang="en-US" sz="1200" dirty="0">
                <a:latin typeface="Times" pitchFamily="2" charset="0"/>
              </a:rPr>
              <a:t>if the point is outside the object and </a:t>
            </a:r>
            <a:r>
              <a:rPr lang="en-US" altLang="zh-CN" sz="1200" i="1" dirty="0">
                <a:latin typeface="Times" pitchFamily="2" charset="0"/>
              </a:rPr>
              <a:t>is</a:t>
            </a:r>
            <a:r>
              <a:rPr lang="zh-CN" altLang="en-US" sz="1200" i="1" dirty="0">
                <a:latin typeface="Times" pitchFamily="2" charset="0"/>
              </a:rPr>
              <a:t> </a:t>
            </a:r>
            <a:r>
              <a:rPr lang="en-US" altLang="zh-CN" sz="1200" i="1" dirty="0">
                <a:latin typeface="Times" pitchFamily="2" charset="0"/>
              </a:rPr>
              <a:t>negative</a:t>
            </a:r>
            <a:r>
              <a:rPr lang="en-US" sz="1200" i="1" dirty="0">
                <a:latin typeface="Times" pitchFamily="2" charset="0"/>
              </a:rPr>
              <a:t> </a:t>
            </a:r>
            <a:r>
              <a:rPr lang="en-US" sz="1200" dirty="0">
                <a:latin typeface="Times" pitchFamily="2" charset="0"/>
              </a:rPr>
              <a:t>if the point is inside the object. </a:t>
            </a:r>
            <a:endParaRPr lang="en-US" sz="1200" dirty="0">
              <a:effectLst/>
              <a:latin typeface="Times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B796-6E8F-614A-826A-F553C41B9C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76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ray</a:t>
            </a:r>
            <a:r>
              <a:rPr lang="zh-CN" altLang="en-US" dirty="0"/>
              <a:t> </a:t>
            </a:r>
            <a:r>
              <a:rPr lang="en-US" altLang="zh-CN" dirty="0"/>
              <a:t>tracing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differentiable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pixel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rendered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differentiable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respect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SDF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B796-6E8F-614A-826A-F553C41B9C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20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B796-6E8F-614A-826A-F553C41B9C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41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image can be differentiable with respect to upstream parameters, so the renderer is able to backpropagate the loss function to the signed distance function.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consists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pixel-wise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measuring the distance between the target images and the rendered images from the 3D object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valid</a:t>
            </a:r>
            <a:r>
              <a:rPr lang="zh-CN" altLang="en-US" dirty="0"/>
              <a:t> </a:t>
            </a:r>
            <a:r>
              <a:rPr lang="en-US" altLang="zh-CN" dirty="0"/>
              <a:t>SDF.</a:t>
            </a:r>
            <a:r>
              <a:rPr lang="zh-CN" altLang="en-US" dirty="0"/>
              <a:t> </a:t>
            </a:r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backpropagation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multi-view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B796-6E8F-614A-826A-F553C41B9C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59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SDF-based Differentiable 3D reconstruction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dirty="0"/>
              <a:t>achieve high reconstruction quality</a:t>
            </a:r>
            <a:r>
              <a:rPr lang="en-US" altLang="zh-CN" dirty="0"/>
              <a:t>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B796-6E8F-614A-826A-F553C41B9C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3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differentiable</a:t>
            </a:r>
            <a:r>
              <a:rPr lang="zh-CN" altLang="en-US" dirty="0"/>
              <a:t> </a:t>
            </a:r>
            <a:r>
              <a:rPr lang="en-US" altLang="zh-CN" dirty="0"/>
              <a:t>renderers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mostly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dirty="0"/>
              <a:t>triangle meshes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it is difficult to change the topology of objects based on triangle meshes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dirty="0"/>
              <a:t>SDF-based differentiable renderer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dirty="0"/>
              <a:t>offer a higher level of freedom for topological changes compared to triangle meshes.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dirty="0"/>
              <a:t>It can transform between objects with large topological differences.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B796-6E8F-614A-826A-F553C41B9C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7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re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37310"/>
            <a:ext cx="12192000" cy="6220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10515600" cy="466148"/>
          </a:xfrm>
        </p:spPr>
        <p:txBody>
          <a:bodyPr>
            <a:noAutofit/>
          </a:bodyPr>
          <a:lstStyle>
            <a:lvl1pPr>
              <a:defRPr sz="4400" b="1" i="0">
                <a:solidFill>
                  <a:srgbClr val="22603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61C8D9-1FB2-A748-943B-1B03D14AA6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347200" y="6492876"/>
            <a:ext cx="284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spcBef>
                <a:spcPct val="20000"/>
              </a:spcBef>
              <a:spcAft>
                <a:spcPct val="25000"/>
              </a:spcAft>
              <a:buChar char="•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34958444-0780-41A4-B861-3426CDBDA408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n-US" altLang="en-US" sz="1200" dirty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F5401B-96CF-EA48-A346-0BCE4E202C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1099" y="-385762"/>
            <a:ext cx="2120901" cy="1035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AC1443-B800-FC49-9356-65E42CA3B8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838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8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2D93BB-3A96-5C4B-8EFE-0F41A67CA4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411" y="302608"/>
            <a:ext cx="4803010" cy="269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48926-7C89-424E-AD17-91C725A223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93868" y="3000703"/>
            <a:ext cx="5168900" cy="291662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DA3E6D0-5C3E-8D4B-812F-AA7C601D44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347200" y="6492876"/>
            <a:ext cx="284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spcBef>
                <a:spcPct val="20000"/>
              </a:spcBef>
              <a:spcAft>
                <a:spcPct val="25000"/>
              </a:spcAft>
              <a:buChar char="•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34958444-0780-41A4-B861-3426CDBDA408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n-US" altLang="en-US" sz="1200" dirty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9" descr="月-01">
            <a:extLst>
              <a:ext uri="{FF2B5EF4-FFF2-40B4-BE49-F238E27FC236}">
                <a16:creationId xmlns:a16="http://schemas.microsoft.com/office/drawing/2014/main" id="{F0DDEE9D-CB23-7F49-9574-C36E55E7B4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-42952" y="1112329"/>
            <a:ext cx="2160384" cy="196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3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7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32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8782" y="1710743"/>
            <a:ext cx="107415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SDFDiff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Differentiable Rendering of Signed Distance Fields for 3D Shape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algn="r"/>
            <a:endParaRPr lang="zh-CN" alt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EE508-1C47-704E-B440-4DD7C793042C}"/>
              </a:ext>
            </a:extLst>
          </p:cNvPr>
          <p:cNvSpPr txBox="1"/>
          <p:nvPr/>
        </p:nvSpPr>
        <p:spPr>
          <a:xfrm>
            <a:off x="945368" y="3876971"/>
            <a:ext cx="11508345" cy="14927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1219170">
              <a:spcAft>
                <a:spcPts val="600"/>
              </a:spcAft>
              <a:defRPr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Yue Jiang</a:t>
            </a:r>
            <a:r>
              <a:rPr lang="zh-CN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</a:t>
            </a:r>
            <a:endParaRPr lang="en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" pitchFamily="2" charset="0"/>
              </a:rPr>
              <a:t>Advisor:</a:t>
            </a:r>
            <a:r>
              <a:rPr lang="zh-CN" altLang="en-US" sz="2800" dirty="0">
                <a:latin typeface="Times" pitchFamily="2" charset="0"/>
              </a:rPr>
              <a:t> </a:t>
            </a:r>
            <a:r>
              <a:rPr lang="en-US" altLang="zh-CN" sz="2800" dirty="0">
                <a:latin typeface="Times" pitchFamily="2" charset="0"/>
              </a:rPr>
              <a:t>Prof.</a:t>
            </a:r>
            <a:r>
              <a:rPr lang="zh-CN" altLang="en-US" sz="2800" dirty="0">
                <a:latin typeface="Times" pitchFamily="2" charset="0"/>
              </a:rPr>
              <a:t> </a:t>
            </a:r>
            <a:r>
              <a:rPr lang="en-US" altLang="zh-CN" sz="2800" dirty="0">
                <a:latin typeface="Times" pitchFamily="2" charset="0"/>
              </a:rPr>
              <a:t>Matthias</a:t>
            </a:r>
            <a:r>
              <a:rPr lang="zh-CN" altLang="en-US" sz="2800" dirty="0">
                <a:latin typeface="Times" pitchFamily="2" charset="0"/>
              </a:rPr>
              <a:t> </a:t>
            </a:r>
            <a:r>
              <a:rPr lang="en-US" altLang="zh-CN" sz="2800" dirty="0">
                <a:latin typeface="Times" pitchFamily="2" charset="0"/>
              </a:rPr>
              <a:t>Zwicker</a:t>
            </a:r>
          </a:p>
          <a:p>
            <a:endParaRPr lang="en-US" altLang="zh-CN" sz="2800" dirty="0">
              <a:latin typeface="Time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ACC2DD-AEBF-FD4E-A2ED-714602E85488}"/>
              </a:ext>
            </a:extLst>
          </p:cNvPr>
          <p:cNvSpPr txBox="1"/>
          <p:nvPr/>
        </p:nvSpPr>
        <p:spPr>
          <a:xfrm>
            <a:off x="2237014" y="653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4F3BB1-B319-6341-9B7B-A5E9D43EAD34}"/>
              </a:ext>
            </a:extLst>
          </p:cNvPr>
          <p:cNvSpPr/>
          <p:nvPr/>
        </p:nvSpPr>
        <p:spPr>
          <a:xfrm>
            <a:off x="0" y="6172502"/>
            <a:ext cx="12191999" cy="685495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6" name="Picture 15" descr="C:\research\talks\VirginiaTech2012_SeminarSeries\umd_logo.png">
            <a:extLst>
              <a:ext uri="{FF2B5EF4-FFF2-40B4-BE49-F238E27FC236}">
                <a16:creationId xmlns:a16="http://schemas.microsoft.com/office/drawing/2014/main" id="{FDC9E49F-5D5B-0846-9FC6-025B73085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70"/>
          <a:stretch/>
        </p:blipFill>
        <p:spPr bwMode="auto">
          <a:xfrm>
            <a:off x="1889594" y="6335240"/>
            <a:ext cx="1759419" cy="36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Shape 797">
            <a:extLst>
              <a:ext uri="{FF2B5EF4-FFF2-40B4-BE49-F238E27FC236}">
                <a16:creationId xmlns:a16="http://schemas.microsoft.com/office/drawing/2014/main" id="{59CCFAA5-2264-FA44-AC75-8CDDF01C66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2504"/>
          <a:stretch/>
        </p:blipFill>
        <p:spPr>
          <a:xfrm>
            <a:off x="1217720" y="6217645"/>
            <a:ext cx="599232" cy="565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423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D3ACAD-4B4C-F54A-8843-15F2DD81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Online Media 6" descr="examples">
            <a:hlinkClick r:id="" action="ppaction://media"/>
            <a:extLst>
              <a:ext uri="{FF2B5EF4-FFF2-40B4-BE49-F238E27FC236}">
                <a16:creationId xmlns:a16="http://schemas.microsoft.com/office/drawing/2014/main" id="{70EC852B-8033-1C46-AB0E-B40267D678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691C-67E7-F744-8AD9-768AA08D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</a:t>
            </a:r>
            <a:r>
              <a:rPr lang="en-US" altLang="zh-CN" dirty="0"/>
              <a:t>llenges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Sketches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9DFD3F-E2C5-AF4E-B0A8-C6C3B0B8981D}"/>
              </a:ext>
            </a:extLst>
          </p:cNvPr>
          <p:cNvSpPr/>
          <p:nvPr/>
        </p:nvSpPr>
        <p:spPr>
          <a:xfrm>
            <a:off x="838200" y="1132349"/>
            <a:ext cx="11049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</a:t>
            </a:r>
            <a:r>
              <a:rPr lang="zh-C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zh-C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modifications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sketches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modifications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geometry.</a:t>
            </a:r>
          </a:p>
        </p:txBody>
      </p:sp>
      <p:pic>
        <p:nvPicPr>
          <p:cNvPr id="5" name="Picture 4" descr="A picture containing indoor, dark, sitting, white&#10;&#10;Description automatically generated">
            <a:extLst>
              <a:ext uri="{FF2B5EF4-FFF2-40B4-BE49-F238E27FC236}">
                <a16:creationId xmlns:a16="http://schemas.microsoft.com/office/drawing/2014/main" id="{E3FB5A12-ECAB-094B-B770-7EDFC17F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6181"/>
            <a:ext cx="3266190" cy="3266190"/>
          </a:xfrm>
          <a:prstGeom prst="rect">
            <a:avLst/>
          </a:prstGeom>
        </p:spPr>
      </p:pic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4FEC01DA-FA9C-914B-A1C7-B07DFECE0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83" y="2570190"/>
            <a:ext cx="3561623" cy="3561623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634D9D84-16CB-8A46-A7A7-90EA20406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75" y="2726130"/>
            <a:ext cx="3186242" cy="31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2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E664-600E-EC44-AC00-076B7701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endParaRPr lang="en-US" dirty="0"/>
          </a:p>
        </p:txBody>
      </p:sp>
      <p:pic>
        <p:nvPicPr>
          <p:cNvPr id="3" name="Picture 2" descr="A close up of a chair&#13;&#10;&#13;&#10;Description automatically generated">
            <a:extLst>
              <a:ext uri="{FF2B5EF4-FFF2-40B4-BE49-F238E27FC236}">
                <a16:creationId xmlns:a16="http://schemas.microsoft.com/office/drawing/2014/main" id="{96144066-0F63-7F43-AF5E-0AA11F25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55" y="3388108"/>
            <a:ext cx="2910324" cy="3333979"/>
          </a:xfrm>
          <a:prstGeom prst="rect">
            <a:avLst/>
          </a:prstGeom>
        </p:spPr>
      </p:pic>
      <p:pic>
        <p:nvPicPr>
          <p:cNvPr id="4" name="Picture 3" descr="A close up of an object&#13;&#10;&#13;&#10;Description automatically generated">
            <a:extLst>
              <a:ext uri="{FF2B5EF4-FFF2-40B4-BE49-F238E27FC236}">
                <a16:creationId xmlns:a16="http://schemas.microsoft.com/office/drawing/2014/main" id="{38F21393-575D-7440-A7B7-D572E2F95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59" y="1190688"/>
            <a:ext cx="3112853" cy="2806168"/>
          </a:xfrm>
          <a:prstGeom prst="rect">
            <a:avLst/>
          </a:prstGeom>
        </p:spPr>
      </p:pic>
      <p:pic>
        <p:nvPicPr>
          <p:cNvPr id="5" name="Picture 4" descr="A close up of an object&#13;&#10;&#13;&#10;Description automatically generated">
            <a:extLst>
              <a:ext uri="{FF2B5EF4-FFF2-40B4-BE49-F238E27FC236}">
                <a16:creationId xmlns:a16="http://schemas.microsoft.com/office/drawing/2014/main" id="{F10D22C8-C84F-8541-A803-3DBD8EC95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846" y="3671758"/>
            <a:ext cx="2712948" cy="3210673"/>
          </a:xfrm>
          <a:prstGeom prst="rect">
            <a:avLst/>
          </a:prstGeom>
        </p:spPr>
      </p:pic>
      <p:pic>
        <p:nvPicPr>
          <p:cNvPr id="6" name="Picture 5" descr="A picture containing seat, furniture, chair&#13;&#10;&#13;&#10;Description automatically generated">
            <a:extLst>
              <a:ext uri="{FF2B5EF4-FFF2-40B4-BE49-F238E27FC236}">
                <a16:creationId xmlns:a16="http://schemas.microsoft.com/office/drawing/2014/main" id="{DD37FC88-7E4E-AB4E-9426-6C14EFD31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44" y="1207378"/>
            <a:ext cx="2712948" cy="3292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DD9B1-8447-D54A-8449-177881351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4232" y="720522"/>
            <a:ext cx="3137768" cy="3306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8A186-5707-7E4E-89D2-06663224412B}"/>
              </a:ext>
            </a:extLst>
          </p:cNvPr>
          <p:cNvSpPr txBox="1"/>
          <p:nvPr/>
        </p:nvSpPr>
        <p:spPr>
          <a:xfrm>
            <a:off x="317278" y="3970478"/>
            <a:ext cx="1981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Point</a:t>
            </a:r>
            <a:r>
              <a:rPr lang="zh-CN" altLang="en-US" sz="3000" dirty="0"/>
              <a:t> </a:t>
            </a:r>
            <a:r>
              <a:rPr lang="en-US" altLang="zh-CN" sz="3000" dirty="0"/>
              <a:t>Cloud</a:t>
            </a: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32263-AC59-7F4C-9860-9AEBD7455655}"/>
              </a:ext>
            </a:extLst>
          </p:cNvPr>
          <p:cNvSpPr txBox="1"/>
          <p:nvPr/>
        </p:nvSpPr>
        <p:spPr>
          <a:xfrm>
            <a:off x="2733366" y="3206963"/>
            <a:ext cx="2376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Triangle</a:t>
            </a:r>
            <a:r>
              <a:rPr lang="zh-CN" altLang="en-US" sz="3000" dirty="0"/>
              <a:t> </a:t>
            </a:r>
            <a:r>
              <a:rPr lang="en-US" altLang="zh-CN" sz="3000" dirty="0"/>
              <a:t>Mesh</a:t>
            </a:r>
            <a:endParaRPr lang="en-US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5B54F-C766-2943-934E-8A452EF152F0}"/>
              </a:ext>
            </a:extLst>
          </p:cNvPr>
          <p:cNvSpPr txBox="1"/>
          <p:nvPr/>
        </p:nvSpPr>
        <p:spPr>
          <a:xfrm>
            <a:off x="5045191" y="3894832"/>
            <a:ext cx="1889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Volumetric</a:t>
            </a: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4B374-3F3D-174E-982B-43FD89545B3F}"/>
              </a:ext>
            </a:extLst>
          </p:cNvPr>
          <p:cNvSpPr txBox="1"/>
          <p:nvPr/>
        </p:nvSpPr>
        <p:spPr>
          <a:xfrm>
            <a:off x="6763405" y="2997532"/>
            <a:ext cx="2186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Depth</a:t>
            </a:r>
            <a:r>
              <a:rPr lang="zh-CN" altLang="en-US" sz="3000" dirty="0"/>
              <a:t> </a:t>
            </a:r>
            <a:r>
              <a:rPr lang="en-US" altLang="zh-CN" sz="3000" dirty="0"/>
              <a:t>Image</a:t>
            </a:r>
            <a:endParaRPr 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93B9E7-FC05-B945-9672-84F34E06CD52}"/>
              </a:ext>
            </a:extLst>
          </p:cNvPr>
          <p:cNvSpPr txBox="1"/>
          <p:nvPr/>
        </p:nvSpPr>
        <p:spPr>
          <a:xfrm>
            <a:off x="9866212" y="3925931"/>
            <a:ext cx="1949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CAD</a:t>
            </a:r>
            <a:r>
              <a:rPr lang="zh-CN" altLang="en-US" sz="3000" dirty="0"/>
              <a:t> </a:t>
            </a:r>
            <a:r>
              <a:rPr lang="en-US" altLang="zh-CN" sz="3000" dirty="0"/>
              <a:t>Model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9574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3483-4860-9744-A9D7-4C7B03C3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SDF</a:t>
            </a:r>
            <a:r>
              <a:rPr lang="zh-CN" altLang="en-US" dirty="0"/>
              <a:t> </a:t>
            </a:r>
            <a:r>
              <a:rPr lang="en-US" altLang="zh-CN" dirty="0"/>
              <a:t>---</a:t>
            </a:r>
            <a:r>
              <a:rPr lang="zh-CN" altLang="en-US" dirty="0"/>
              <a:t> </a:t>
            </a:r>
            <a:r>
              <a:rPr lang="en-US" altLang="zh-CN" dirty="0"/>
              <a:t>Signed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188DAD-724F-D54E-878C-FD95465D1C5F}"/>
              </a:ext>
            </a:extLst>
          </p:cNvPr>
          <p:cNvSpPr/>
          <p:nvPr/>
        </p:nvSpPr>
        <p:spPr>
          <a:xfrm>
            <a:off x="683871" y="1094182"/>
            <a:ext cx="105156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Times" pitchFamily="2" charset="0"/>
              </a:rPr>
              <a:t>A </a:t>
            </a:r>
            <a:r>
              <a:rPr lang="en-US" sz="3000" b="1" dirty="0">
                <a:latin typeface="Times" pitchFamily="2" charset="0"/>
              </a:rPr>
              <a:t>distance function </a:t>
            </a:r>
            <a:r>
              <a:rPr lang="en-US" sz="3000" dirty="0">
                <a:latin typeface="Times" pitchFamily="2" charset="0"/>
              </a:rPr>
              <a:t>represents the distance between a point </a:t>
            </a:r>
            <a:r>
              <a:rPr lang="en-US" altLang="zh-CN" sz="3000" dirty="0">
                <a:latin typeface="Times" pitchFamily="2" charset="0"/>
              </a:rPr>
              <a:t>and</a:t>
            </a:r>
            <a:r>
              <a:rPr lang="en-US" sz="3000" dirty="0">
                <a:latin typeface="Times" pitchFamily="2" charset="0"/>
              </a:rPr>
              <a:t> the surface of the object.</a:t>
            </a:r>
          </a:p>
          <a:p>
            <a:endParaRPr lang="en-US" sz="3000" dirty="0">
              <a:latin typeface="Times" pitchFamily="2" charset="0"/>
            </a:endParaRPr>
          </a:p>
          <a:p>
            <a:endParaRPr lang="en-US" sz="3000" dirty="0">
              <a:latin typeface="Times" pitchFamily="2" charset="0"/>
            </a:endParaRPr>
          </a:p>
          <a:p>
            <a:r>
              <a:rPr lang="en-US" sz="3000" dirty="0">
                <a:latin typeface="Times" pitchFamily="2" charset="0"/>
              </a:rPr>
              <a:t> </a:t>
            </a:r>
          </a:p>
          <a:p>
            <a:endParaRPr lang="en-US" sz="3000" dirty="0">
              <a:effectLst/>
              <a:latin typeface="Times" pitchFamily="2" charset="0"/>
            </a:endParaRPr>
          </a:p>
          <a:p>
            <a:endParaRPr lang="en-US" sz="3000" dirty="0">
              <a:effectLst/>
              <a:latin typeface="Times" pitchFamily="2" charset="0"/>
            </a:endParaRPr>
          </a:p>
          <a:p>
            <a:endParaRPr lang="en-US" sz="3000" dirty="0">
              <a:effectLst/>
              <a:latin typeface="Times" pitchFamily="2" charset="0"/>
            </a:endParaRPr>
          </a:p>
          <a:p>
            <a:r>
              <a:rPr lang="en-US" sz="3000" dirty="0">
                <a:latin typeface="Times" pitchFamily="2" charset="0"/>
              </a:rPr>
              <a:t>A </a:t>
            </a:r>
            <a:r>
              <a:rPr lang="en-US" sz="3000" b="1" dirty="0">
                <a:latin typeface="Times" pitchFamily="2" charset="0"/>
              </a:rPr>
              <a:t>signed distance function </a:t>
            </a:r>
            <a:r>
              <a:rPr lang="en-US" sz="3000" i="1" dirty="0">
                <a:latin typeface="Times" pitchFamily="2" charset="0"/>
              </a:rPr>
              <a:t>s</a:t>
            </a:r>
            <a:r>
              <a:rPr lang="en-US" sz="3000" dirty="0">
                <a:latin typeface="Times" pitchFamily="2" charset="0"/>
              </a:rPr>
              <a:t> is </a:t>
            </a:r>
            <a:r>
              <a:rPr lang="en-US" altLang="zh-CN" sz="3000" dirty="0">
                <a:latin typeface="Times" pitchFamily="2" charset="0"/>
              </a:rPr>
              <a:t>a</a:t>
            </a:r>
            <a:r>
              <a:rPr lang="zh-CN" altLang="en-US" sz="3000" dirty="0">
                <a:latin typeface="Times" pitchFamily="2" charset="0"/>
              </a:rPr>
              <a:t> </a:t>
            </a:r>
            <a:r>
              <a:rPr lang="en-US" sz="3000" dirty="0">
                <a:latin typeface="Times" pitchFamily="2" charset="0"/>
              </a:rPr>
              <a:t>function such that </a:t>
            </a:r>
            <a:r>
              <a:rPr lang="en-US" sz="3000" i="1" dirty="0">
                <a:latin typeface="Times" pitchFamily="2" charset="0"/>
              </a:rPr>
              <a:t>s(x) = d(x) </a:t>
            </a:r>
            <a:r>
              <a:rPr lang="en-US" sz="3000" dirty="0">
                <a:latin typeface="Times" pitchFamily="2" charset="0"/>
              </a:rPr>
              <a:t>if the point </a:t>
            </a:r>
            <a:r>
              <a:rPr lang="en-US" sz="3000" i="1" dirty="0">
                <a:latin typeface="Times" pitchFamily="2" charset="0"/>
              </a:rPr>
              <a:t>x </a:t>
            </a:r>
            <a:r>
              <a:rPr lang="en-US" sz="3000" dirty="0">
                <a:latin typeface="Times" pitchFamily="2" charset="0"/>
              </a:rPr>
              <a:t>is outside the object and </a:t>
            </a:r>
            <a:r>
              <a:rPr lang="en-US" sz="3000" i="1" dirty="0">
                <a:latin typeface="Times" pitchFamily="2" charset="0"/>
              </a:rPr>
              <a:t>s(x) = -d(x) </a:t>
            </a:r>
            <a:r>
              <a:rPr lang="en-US" sz="3000" dirty="0">
                <a:latin typeface="Times" pitchFamily="2" charset="0"/>
              </a:rPr>
              <a:t>if the point </a:t>
            </a:r>
            <a:r>
              <a:rPr lang="en-US" sz="3000" i="1" dirty="0">
                <a:latin typeface="Times" pitchFamily="2" charset="0"/>
              </a:rPr>
              <a:t>x</a:t>
            </a:r>
            <a:r>
              <a:rPr lang="en-US" sz="3000" dirty="0">
                <a:latin typeface="Times" pitchFamily="2" charset="0"/>
              </a:rPr>
              <a:t> is inside the object. </a:t>
            </a:r>
            <a:endParaRPr lang="en-US" sz="3000" dirty="0">
              <a:effectLst/>
              <a:latin typeface="Time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BAA60-2B94-2647-BD55-727FDD69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0" r="-3" b="3686"/>
          <a:stretch/>
        </p:blipFill>
        <p:spPr>
          <a:xfrm>
            <a:off x="8110655" y="1902111"/>
            <a:ext cx="2654445" cy="2710877"/>
          </a:xfrm>
          <a:prstGeom prst="rect">
            <a:avLst/>
          </a:prstGeom>
          <a:effectLst/>
        </p:spPr>
      </p:pic>
      <p:pic>
        <p:nvPicPr>
          <p:cNvPr id="5" name="Picture 1" descr="page3image1740224">
            <a:extLst>
              <a:ext uri="{FF2B5EF4-FFF2-40B4-BE49-F238E27FC236}">
                <a16:creationId xmlns:a16="http://schemas.microsoft.com/office/drawing/2014/main" id="{CDA9024E-98A1-9944-A061-F9F2A3599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41" y="2866695"/>
            <a:ext cx="7099093" cy="11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45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4035-503A-0D41-8116-162A5042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</a:t>
            </a:r>
            <a:r>
              <a:rPr lang="zh-CN" altLang="en-US" dirty="0"/>
              <a:t> </a:t>
            </a:r>
            <a:r>
              <a:rPr lang="en-US" altLang="zh-CN" dirty="0"/>
              <a:t>Rendering</a:t>
            </a:r>
            <a:endParaRPr lang="en-US" dirty="0"/>
          </a:p>
        </p:txBody>
      </p:sp>
      <p:pic>
        <p:nvPicPr>
          <p:cNvPr id="3" name="Picture 1" descr="page2image1737312">
            <a:extLst>
              <a:ext uri="{FF2B5EF4-FFF2-40B4-BE49-F238E27FC236}">
                <a16:creationId xmlns:a16="http://schemas.microsoft.com/office/drawing/2014/main" id="{33DFF800-0965-4144-B207-A3AF75E2D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664" y="1808481"/>
            <a:ext cx="7574279" cy="504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581D4-A855-174E-854C-A9E25E8DF73A}"/>
              </a:ext>
            </a:extLst>
          </p:cNvPr>
          <p:cNvSpPr/>
          <p:nvPr/>
        </p:nvSpPr>
        <p:spPr>
          <a:xfrm>
            <a:off x="406400" y="792008"/>
            <a:ext cx="11785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We</a:t>
            </a:r>
            <a:r>
              <a:rPr lang="zh-CN" altLang="en-US" sz="2500" dirty="0"/>
              <a:t> </a:t>
            </a:r>
            <a:r>
              <a:rPr lang="en-US" altLang="zh-CN" sz="2500" dirty="0"/>
              <a:t>make</a:t>
            </a:r>
            <a:r>
              <a:rPr lang="zh-CN" altLang="en-US" sz="2500" dirty="0"/>
              <a:t> </a:t>
            </a:r>
            <a:r>
              <a:rPr lang="en-US" altLang="zh-CN" sz="2500" dirty="0"/>
              <a:t>the</a:t>
            </a:r>
            <a:r>
              <a:rPr lang="zh-CN" altLang="en-US" sz="2500" dirty="0"/>
              <a:t> </a:t>
            </a:r>
            <a:r>
              <a:rPr lang="en-US" altLang="zh-CN" sz="2500" dirty="0"/>
              <a:t>ray</a:t>
            </a:r>
            <a:r>
              <a:rPr lang="zh-CN" altLang="en-US" sz="2500" dirty="0"/>
              <a:t> </a:t>
            </a:r>
            <a:r>
              <a:rPr lang="en-US" altLang="zh-CN" sz="2500" dirty="0"/>
              <a:t>tracing</a:t>
            </a:r>
            <a:r>
              <a:rPr lang="zh-CN" altLang="en-US" sz="2500" dirty="0"/>
              <a:t> </a:t>
            </a:r>
            <a:r>
              <a:rPr lang="en-US" altLang="zh-CN" sz="2500" dirty="0"/>
              <a:t>process</a:t>
            </a:r>
            <a:r>
              <a:rPr lang="zh-CN" altLang="en-US" sz="2500" dirty="0"/>
              <a:t> </a:t>
            </a:r>
            <a:r>
              <a:rPr lang="en-US" altLang="zh-CN" sz="2500" dirty="0"/>
              <a:t>be</a:t>
            </a:r>
            <a:r>
              <a:rPr lang="zh-CN" altLang="en-US" sz="2500" dirty="0"/>
              <a:t> </a:t>
            </a:r>
            <a:r>
              <a:rPr lang="en-US" altLang="zh-CN" sz="2500" dirty="0"/>
              <a:t>differentiable</a:t>
            </a:r>
            <a:r>
              <a:rPr lang="zh-CN" altLang="en-US" sz="2500" dirty="0"/>
              <a:t> </a:t>
            </a:r>
            <a:r>
              <a:rPr lang="en-US" altLang="zh-CN" sz="2500" dirty="0"/>
              <a:t>so</a:t>
            </a:r>
            <a:r>
              <a:rPr lang="zh-CN" altLang="en-US" sz="2500" dirty="0"/>
              <a:t> </a:t>
            </a:r>
            <a:r>
              <a:rPr lang="en-US" altLang="zh-CN" sz="2500" dirty="0"/>
              <a:t>that</a:t>
            </a:r>
            <a:r>
              <a:rPr lang="zh-CN" altLang="en-US" sz="2500" dirty="0"/>
              <a:t> </a:t>
            </a:r>
            <a:r>
              <a:rPr lang="en-US" altLang="zh-CN" sz="2500" dirty="0"/>
              <a:t>the</a:t>
            </a:r>
            <a:r>
              <a:rPr lang="zh-CN" altLang="en-US" sz="2500" dirty="0"/>
              <a:t> </a:t>
            </a:r>
            <a:r>
              <a:rPr lang="en-US" altLang="zh-CN" sz="2500" dirty="0"/>
              <a:t>pixel</a:t>
            </a:r>
            <a:r>
              <a:rPr lang="zh-CN" altLang="en-US" sz="2500" dirty="0"/>
              <a:t> </a:t>
            </a:r>
            <a:r>
              <a:rPr lang="en-US" altLang="zh-CN" sz="2500" dirty="0"/>
              <a:t>values</a:t>
            </a:r>
            <a:r>
              <a:rPr lang="zh-CN" altLang="en-US" sz="2500" dirty="0"/>
              <a:t> </a:t>
            </a:r>
            <a:r>
              <a:rPr lang="en-US" altLang="zh-CN" sz="2500" dirty="0"/>
              <a:t>of</a:t>
            </a:r>
            <a:r>
              <a:rPr lang="zh-CN" altLang="en-US" sz="2500" dirty="0"/>
              <a:t> </a:t>
            </a:r>
            <a:r>
              <a:rPr lang="en-US" altLang="zh-CN" sz="2500" dirty="0"/>
              <a:t>the</a:t>
            </a:r>
            <a:r>
              <a:rPr lang="zh-CN" altLang="en-US" sz="2500" dirty="0"/>
              <a:t> </a:t>
            </a:r>
            <a:r>
              <a:rPr lang="en-US" altLang="zh-CN" sz="2500" dirty="0"/>
              <a:t>rendered</a:t>
            </a:r>
            <a:r>
              <a:rPr lang="zh-CN" altLang="en-US" sz="2500" dirty="0"/>
              <a:t> </a:t>
            </a:r>
            <a:r>
              <a:rPr lang="en-US" altLang="zh-CN" sz="2500" dirty="0"/>
              <a:t>image</a:t>
            </a:r>
            <a:r>
              <a:rPr lang="zh-CN" altLang="en-US" sz="2500" dirty="0"/>
              <a:t> </a:t>
            </a:r>
            <a:r>
              <a:rPr lang="en-US" altLang="zh-CN" sz="2500" dirty="0"/>
              <a:t>are</a:t>
            </a:r>
            <a:r>
              <a:rPr lang="zh-CN" altLang="en-US" sz="2500" dirty="0"/>
              <a:t> </a:t>
            </a:r>
            <a:r>
              <a:rPr lang="en-US" altLang="zh-CN" sz="2500" dirty="0"/>
              <a:t>differentiable</a:t>
            </a:r>
            <a:r>
              <a:rPr lang="zh-CN" altLang="en-US" sz="2500" dirty="0"/>
              <a:t> </a:t>
            </a:r>
            <a:r>
              <a:rPr lang="en-US" altLang="zh-CN" sz="2500" dirty="0"/>
              <a:t>with</a:t>
            </a:r>
            <a:r>
              <a:rPr lang="zh-CN" altLang="en-US" sz="2500" dirty="0"/>
              <a:t> </a:t>
            </a:r>
            <a:r>
              <a:rPr lang="en-US" altLang="zh-CN" sz="2500" dirty="0"/>
              <a:t>respect</a:t>
            </a:r>
            <a:r>
              <a:rPr lang="zh-CN" altLang="en-US" sz="2500" dirty="0"/>
              <a:t> </a:t>
            </a:r>
            <a:r>
              <a:rPr lang="en-US" altLang="zh-CN" sz="2500" dirty="0"/>
              <a:t>to</a:t>
            </a:r>
            <a:r>
              <a:rPr lang="zh-CN" altLang="en-US" sz="2500" dirty="0"/>
              <a:t> </a:t>
            </a:r>
            <a:r>
              <a:rPr lang="en-US" altLang="zh-CN" sz="2500" dirty="0"/>
              <a:t>the</a:t>
            </a:r>
            <a:r>
              <a:rPr lang="zh-CN" altLang="en-US" sz="2500" dirty="0"/>
              <a:t> </a:t>
            </a:r>
            <a:r>
              <a:rPr lang="en-US" altLang="zh-CN" sz="2500" dirty="0"/>
              <a:t>SDF</a:t>
            </a:r>
            <a:r>
              <a:rPr lang="zh-CN" altLang="en-US" sz="2500" dirty="0"/>
              <a:t> </a:t>
            </a:r>
            <a:r>
              <a:rPr lang="en-US" altLang="zh-CN" sz="2500" dirty="0"/>
              <a:t>values</a:t>
            </a:r>
            <a:r>
              <a:rPr lang="zh-CN" altLang="en-US" sz="2500" dirty="0"/>
              <a:t> </a:t>
            </a:r>
            <a:r>
              <a:rPr lang="en-US" altLang="zh-CN" sz="2500" dirty="0"/>
              <a:t>of</a:t>
            </a:r>
            <a:r>
              <a:rPr lang="zh-CN" altLang="en-US" sz="2500" dirty="0"/>
              <a:t> </a:t>
            </a:r>
            <a:r>
              <a:rPr lang="en-US" altLang="zh-CN" sz="2500" dirty="0"/>
              <a:t>the</a:t>
            </a:r>
            <a:r>
              <a:rPr lang="zh-CN" altLang="en-US" sz="2500" dirty="0"/>
              <a:t> </a:t>
            </a:r>
            <a:r>
              <a:rPr lang="en-US" altLang="zh-CN" sz="2500" dirty="0"/>
              <a:t>3D</a:t>
            </a:r>
            <a:r>
              <a:rPr lang="zh-CN" altLang="en-US" sz="2500" dirty="0"/>
              <a:t> </a:t>
            </a:r>
            <a:r>
              <a:rPr lang="en-US" altLang="zh-CN" sz="2500" dirty="0"/>
              <a:t>object.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3854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rendering">
            <a:hlinkClick r:id="" action="ppaction://media"/>
            <a:extLst>
              <a:ext uri="{FF2B5EF4-FFF2-40B4-BE49-F238E27FC236}">
                <a16:creationId xmlns:a16="http://schemas.microsoft.com/office/drawing/2014/main" id="{920E7C8F-5400-1A42-83EA-4D90E22B87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1221"/>
            <a:ext cx="12198349" cy="68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3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1DF597-DDE0-1347-BBC4-866710F1914C}"/>
              </a:ext>
            </a:extLst>
          </p:cNvPr>
          <p:cNvSpPr txBox="1"/>
          <p:nvPr/>
        </p:nvSpPr>
        <p:spPr>
          <a:xfrm>
            <a:off x="121139" y="-24783"/>
            <a:ext cx="639149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lang="zh-CN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light, white&#10;&#10;Description automatically generated">
            <a:extLst>
              <a:ext uri="{FF2B5EF4-FFF2-40B4-BE49-F238E27FC236}">
                <a16:creationId xmlns:a16="http://schemas.microsoft.com/office/drawing/2014/main" id="{4402ECCA-E410-424F-A8D9-DE46C226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52" y="368146"/>
            <a:ext cx="3170969" cy="3170969"/>
          </a:xfrm>
          <a:prstGeom prst="rect">
            <a:avLst/>
          </a:prstGeom>
        </p:spPr>
      </p:pic>
      <p:pic>
        <p:nvPicPr>
          <p:cNvPr id="5" name="Picture 4" descr="A picture containing photo, different, grass, bunch&#10;&#10;Description automatically generated">
            <a:extLst>
              <a:ext uri="{FF2B5EF4-FFF2-40B4-BE49-F238E27FC236}">
                <a16:creationId xmlns:a16="http://schemas.microsoft.com/office/drawing/2014/main" id="{F4CF138E-DC13-134D-A9F4-2BAAE3778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50" y="3290760"/>
            <a:ext cx="5232400" cy="2992423"/>
          </a:xfrm>
          <a:prstGeom prst="rect">
            <a:avLst/>
          </a:prstGeom>
        </p:spPr>
      </p:pic>
      <p:pic>
        <p:nvPicPr>
          <p:cNvPr id="6" name="Picture 5" descr="A picture containing looking, holding, white, dark&#10;&#10;Description automatically generated">
            <a:extLst>
              <a:ext uri="{FF2B5EF4-FFF2-40B4-BE49-F238E27FC236}">
                <a16:creationId xmlns:a16="http://schemas.microsoft.com/office/drawing/2014/main" id="{63FD9660-EC4B-884A-A0E9-4279C7321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63" y="1086040"/>
            <a:ext cx="4206240" cy="4206240"/>
          </a:xfrm>
          <a:prstGeom prst="rect">
            <a:avLst/>
          </a:prstGeom>
        </p:spPr>
      </p:pic>
      <p:sp>
        <p:nvSpPr>
          <p:cNvPr id="7" name="TextBox 42">
            <a:extLst>
              <a:ext uri="{FF2B5EF4-FFF2-40B4-BE49-F238E27FC236}">
                <a16:creationId xmlns:a16="http://schemas.microsoft.com/office/drawing/2014/main" id="{03B34F0A-2C5C-CF4A-AD85-7D596C181EF8}"/>
              </a:ext>
            </a:extLst>
          </p:cNvPr>
          <p:cNvSpPr txBox="1"/>
          <p:nvPr/>
        </p:nvSpPr>
        <p:spPr>
          <a:xfrm>
            <a:off x="7664032" y="27972"/>
            <a:ext cx="36188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zh-CN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2986DFB-C927-8543-A4F7-4B9DE5546D90}"/>
              </a:ext>
            </a:extLst>
          </p:cNvPr>
          <p:cNvSpPr/>
          <p:nvPr/>
        </p:nvSpPr>
        <p:spPr>
          <a:xfrm>
            <a:off x="6280697" y="2737604"/>
            <a:ext cx="1320800" cy="801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1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A064-4CA6-5E41-90EE-6341004C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pic>
        <p:nvPicPr>
          <p:cNvPr id="3" name="Picture 2" descr="page20image1757024">
            <a:extLst>
              <a:ext uri="{FF2B5EF4-FFF2-40B4-BE49-F238E27FC236}">
                <a16:creationId xmlns:a16="http://schemas.microsoft.com/office/drawing/2014/main" id="{37481F34-DFA5-2742-A424-B4618EE2F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955" y="3429000"/>
            <a:ext cx="2129740" cy="212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38CC1-F2E5-1749-A195-84243399484C}"/>
              </a:ext>
            </a:extLst>
          </p:cNvPr>
          <p:cNvSpPr txBox="1"/>
          <p:nvPr/>
        </p:nvSpPr>
        <p:spPr>
          <a:xfrm>
            <a:off x="4287522" y="3954412"/>
            <a:ext cx="358784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dirty="0">
                <a:latin typeface="Times" pitchFamily="2" charset="0"/>
              </a:rPr>
              <a:t>Multi-view</a:t>
            </a:r>
            <a:r>
              <a:rPr lang="zh-CN" altLang="en-US" sz="3500" dirty="0">
                <a:latin typeface="Times" pitchFamily="2" charset="0"/>
              </a:rPr>
              <a:t> </a:t>
            </a:r>
            <a:r>
              <a:rPr lang="en-US" altLang="zh-CN" sz="3500" dirty="0">
                <a:latin typeface="Times" pitchFamily="2" charset="0"/>
              </a:rPr>
              <a:t>images</a:t>
            </a:r>
          </a:p>
          <a:p>
            <a:r>
              <a:rPr lang="en-US" altLang="zh-CN" sz="3500" dirty="0">
                <a:latin typeface="Times" pitchFamily="2" charset="0"/>
              </a:rPr>
              <a:t>of</a:t>
            </a:r>
            <a:r>
              <a:rPr lang="zh-CN" altLang="en-US" sz="3500" dirty="0">
                <a:latin typeface="Times" pitchFamily="2" charset="0"/>
              </a:rPr>
              <a:t> </a:t>
            </a:r>
            <a:r>
              <a:rPr lang="en-US" altLang="zh-CN" sz="3500" dirty="0">
                <a:latin typeface="Times" pitchFamily="2" charset="0"/>
              </a:rPr>
              <a:t>the</a:t>
            </a:r>
            <a:r>
              <a:rPr lang="zh-CN" altLang="en-US" sz="3500" dirty="0">
                <a:latin typeface="Times" pitchFamily="2" charset="0"/>
              </a:rPr>
              <a:t> </a:t>
            </a:r>
            <a:r>
              <a:rPr lang="en-US" altLang="zh-CN" sz="3500" dirty="0">
                <a:latin typeface="Times" pitchFamily="2" charset="0"/>
              </a:rPr>
              <a:t>t</a:t>
            </a:r>
            <a:r>
              <a:rPr lang="en-US" sz="3500" dirty="0">
                <a:latin typeface="Times" pitchFamily="2" charset="0"/>
              </a:rPr>
              <a:t>arget object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2FA87-1688-3248-8287-78A76991D773}"/>
              </a:ext>
            </a:extLst>
          </p:cNvPr>
          <p:cNvSpPr txBox="1"/>
          <p:nvPr/>
        </p:nvSpPr>
        <p:spPr>
          <a:xfrm>
            <a:off x="838200" y="5718530"/>
            <a:ext cx="2338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Times" pitchFamily="2" charset="0"/>
              </a:rPr>
              <a:t>Initial SDF </a:t>
            </a:r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45C994CB-4624-6447-8BEE-BE25C7E2A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2129739" cy="2129739"/>
          </a:xfrm>
          <a:prstGeom prst="rect">
            <a:avLst/>
          </a:prstGeom>
        </p:spPr>
      </p:pic>
      <p:sp>
        <p:nvSpPr>
          <p:cNvPr id="7" name="Plus 6">
            <a:extLst>
              <a:ext uri="{FF2B5EF4-FFF2-40B4-BE49-F238E27FC236}">
                <a16:creationId xmlns:a16="http://schemas.microsoft.com/office/drawing/2014/main" id="{24BD61F6-DFB0-0D42-BEBE-D7FF4054AE0C}"/>
              </a:ext>
            </a:extLst>
          </p:cNvPr>
          <p:cNvSpPr/>
          <p:nvPr/>
        </p:nvSpPr>
        <p:spPr>
          <a:xfrm>
            <a:off x="3065005" y="4005706"/>
            <a:ext cx="1144770" cy="108274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B9A68565-2635-CD43-ACF3-31A4C4979207}"/>
              </a:ext>
            </a:extLst>
          </p:cNvPr>
          <p:cNvSpPr/>
          <p:nvPr/>
        </p:nvSpPr>
        <p:spPr>
          <a:xfrm>
            <a:off x="7953111" y="4187233"/>
            <a:ext cx="1144771" cy="7196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166198-2B5C-D244-9587-B9A33C85A97D}"/>
              </a:ext>
            </a:extLst>
          </p:cNvPr>
          <p:cNvSpPr txBox="1"/>
          <p:nvPr/>
        </p:nvSpPr>
        <p:spPr>
          <a:xfrm>
            <a:off x="9321475" y="5646394"/>
            <a:ext cx="2338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Times" pitchFamily="2" charset="0"/>
              </a:rPr>
              <a:t>Target</a:t>
            </a:r>
            <a:r>
              <a:rPr lang="en-US" sz="3500" dirty="0">
                <a:latin typeface="Times" pitchFamily="2" charset="0"/>
              </a:rPr>
              <a:t> SDF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DAC2B-F973-3148-B9CC-9E18D3512D21}"/>
              </a:ext>
            </a:extLst>
          </p:cNvPr>
          <p:cNvSpPr/>
          <p:nvPr/>
        </p:nvSpPr>
        <p:spPr>
          <a:xfrm>
            <a:off x="838201" y="724964"/>
            <a:ext cx="1051559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dirty="0"/>
              <a:t>The</a:t>
            </a:r>
            <a:r>
              <a:rPr lang="zh-CN" altLang="en-US" sz="2500" dirty="0"/>
              <a:t> </a:t>
            </a:r>
            <a:r>
              <a:rPr lang="en-US" sz="2500" dirty="0"/>
              <a:t>image can be differentiable with respect to upstream parameters, so the renderer is able to backpropagate the loss function to the signed distance function. </a:t>
            </a:r>
          </a:p>
          <a:p>
            <a:r>
              <a:rPr lang="en-US" altLang="zh-CN" sz="2500" dirty="0"/>
              <a:t>Our</a:t>
            </a:r>
            <a:r>
              <a:rPr lang="zh-CN" altLang="en-US" sz="2500" dirty="0"/>
              <a:t> </a:t>
            </a:r>
            <a:r>
              <a:rPr lang="en-US" altLang="zh-CN" sz="2500" dirty="0"/>
              <a:t>loss</a:t>
            </a:r>
            <a:r>
              <a:rPr lang="zh-CN" altLang="en-US" sz="2500" dirty="0"/>
              <a:t> </a:t>
            </a:r>
            <a:r>
              <a:rPr lang="en-US" altLang="zh-CN" sz="2500" dirty="0"/>
              <a:t>function</a:t>
            </a:r>
            <a:r>
              <a:rPr lang="zh-CN" altLang="en-US" sz="2500" dirty="0"/>
              <a:t> </a:t>
            </a:r>
            <a:r>
              <a:rPr lang="en-US" altLang="zh-CN" sz="2500" dirty="0"/>
              <a:t>consists</a:t>
            </a:r>
            <a:r>
              <a:rPr lang="zh-CN" altLang="en-US" sz="2500" dirty="0"/>
              <a:t> </a:t>
            </a:r>
            <a:r>
              <a:rPr lang="en-US" altLang="zh-CN" sz="2500" dirty="0"/>
              <a:t>of</a:t>
            </a:r>
            <a:r>
              <a:rPr lang="zh-CN" altLang="en-US" sz="2500" dirty="0"/>
              <a:t> </a:t>
            </a:r>
            <a:r>
              <a:rPr lang="en-US" altLang="zh-CN" sz="2500" dirty="0"/>
              <a:t>a</a:t>
            </a:r>
            <a:r>
              <a:rPr lang="zh-CN" altLang="en-US" sz="2500" dirty="0"/>
              <a:t> </a:t>
            </a:r>
            <a:r>
              <a:rPr lang="en-US" altLang="zh-CN" sz="2500" dirty="0"/>
              <a:t>pixel-wise</a:t>
            </a:r>
            <a:r>
              <a:rPr lang="zh-CN" altLang="en-US" sz="2500" dirty="0"/>
              <a:t> </a:t>
            </a:r>
            <a:r>
              <a:rPr lang="en-US" altLang="zh-CN" sz="2500" dirty="0"/>
              <a:t>image</a:t>
            </a:r>
            <a:r>
              <a:rPr lang="zh-CN" altLang="en-US" sz="2500" dirty="0"/>
              <a:t> </a:t>
            </a:r>
            <a:r>
              <a:rPr lang="en-US" altLang="zh-CN" sz="2500" dirty="0"/>
              <a:t>loss</a:t>
            </a:r>
            <a:r>
              <a:rPr lang="zh-CN" altLang="en-US" sz="2500" dirty="0"/>
              <a:t> </a:t>
            </a:r>
            <a:r>
              <a:rPr lang="en-US" altLang="zh-CN" sz="2500" dirty="0"/>
              <a:t>term</a:t>
            </a:r>
            <a:r>
              <a:rPr lang="zh-CN" altLang="en-US" sz="2500" dirty="0"/>
              <a:t> </a:t>
            </a:r>
            <a:r>
              <a:rPr lang="en-US" altLang="zh-CN" sz="2500" dirty="0"/>
              <a:t>measuring the distance between the target images and the rendered images from the 3D object</a:t>
            </a:r>
            <a:r>
              <a:rPr lang="zh-CN" altLang="en-US" sz="2500" dirty="0"/>
              <a:t> </a:t>
            </a:r>
            <a:r>
              <a:rPr lang="en-US" altLang="zh-CN" sz="2500" dirty="0"/>
              <a:t>and</a:t>
            </a:r>
            <a:r>
              <a:rPr lang="zh-CN" altLang="en-US" sz="2500" dirty="0"/>
              <a:t> </a:t>
            </a:r>
            <a:r>
              <a:rPr lang="en-US" altLang="zh-CN" sz="2500" dirty="0"/>
              <a:t>also</a:t>
            </a:r>
            <a:r>
              <a:rPr lang="zh-CN" altLang="en-US" sz="2500" dirty="0"/>
              <a:t> </a:t>
            </a:r>
            <a:r>
              <a:rPr lang="en-US" altLang="zh-CN" sz="2500" dirty="0"/>
              <a:t>a</a:t>
            </a:r>
            <a:r>
              <a:rPr lang="zh-CN" altLang="en-US" sz="2500" dirty="0"/>
              <a:t> </a:t>
            </a:r>
            <a:r>
              <a:rPr lang="en-US" altLang="zh-CN" sz="2500" dirty="0"/>
              <a:t>regularization</a:t>
            </a:r>
            <a:r>
              <a:rPr lang="zh-CN" altLang="en-US" sz="2500" dirty="0"/>
              <a:t> </a:t>
            </a:r>
            <a:r>
              <a:rPr lang="en-US" altLang="zh-CN" sz="2500" dirty="0"/>
              <a:t>term</a:t>
            </a:r>
            <a:r>
              <a:rPr lang="zh-CN" altLang="en-US" sz="2500" dirty="0"/>
              <a:t> </a:t>
            </a:r>
            <a:r>
              <a:rPr lang="en-US" altLang="zh-CN" sz="2500" dirty="0"/>
              <a:t>to</a:t>
            </a:r>
            <a:r>
              <a:rPr lang="zh-CN" altLang="en-US" sz="2500" dirty="0"/>
              <a:t> </a:t>
            </a:r>
            <a:r>
              <a:rPr lang="en-US" altLang="zh-CN" sz="2500" dirty="0"/>
              <a:t>make</a:t>
            </a:r>
            <a:r>
              <a:rPr lang="zh-CN" altLang="en-US" sz="2500" dirty="0"/>
              <a:t> </a:t>
            </a:r>
            <a:r>
              <a:rPr lang="en-US" altLang="zh-CN" sz="2500" dirty="0"/>
              <a:t>sure</a:t>
            </a:r>
            <a:r>
              <a:rPr lang="zh-CN" altLang="en-US" sz="2500" dirty="0"/>
              <a:t> </a:t>
            </a:r>
            <a:r>
              <a:rPr lang="en-US" altLang="zh-CN" sz="2500" dirty="0"/>
              <a:t>the</a:t>
            </a:r>
            <a:r>
              <a:rPr lang="zh-CN" altLang="en-US" sz="2500" dirty="0"/>
              <a:t> </a:t>
            </a:r>
            <a:r>
              <a:rPr lang="en-US" altLang="zh-CN" sz="2500" dirty="0"/>
              <a:t>output</a:t>
            </a:r>
            <a:r>
              <a:rPr lang="zh-CN" altLang="en-US" sz="2500" dirty="0"/>
              <a:t> </a:t>
            </a:r>
            <a:r>
              <a:rPr lang="en-US" altLang="zh-CN" sz="2500" dirty="0"/>
              <a:t>is</a:t>
            </a:r>
            <a:r>
              <a:rPr lang="zh-CN" altLang="en-US" sz="2500" dirty="0"/>
              <a:t> </a:t>
            </a:r>
            <a:r>
              <a:rPr lang="en-US" altLang="zh-CN" sz="2500" dirty="0"/>
              <a:t>still</a:t>
            </a:r>
            <a:r>
              <a:rPr lang="zh-CN" altLang="en-US" sz="2500" dirty="0"/>
              <a:t> </a:t>
            </a:r>
            <a:r>
              <a:rPr lang="en-US" altLang="zh-CN" sz="2500" dirty="0"/>
              <a:t>a</a:t>
            </a:r>
            <a:r>
              <a:rPr lang="zh-CN" altLang="en-US" sz="2500" dirty="0"/>
              <a:t> </a:t>
            </a:r>
            <a:r>
              <a:rPr lang="en-US" altLang="zh-CN" sz="2500" dirty="0"/>
              <a:t>valid</a:t>
            </a:r>
            <a:r>
              <a:rPr lang="zh-CN" altLang="en-US" sz="2500" dirty="0"/>
              <a:t> </a:t>
            </a:r>
            <a:r>
              <a:rPr lang="en-US" altLang="zh-CN" sz="2500" dirty="0"/>
              <a:t>SDF.</a:t>
            </a:r>
            <a:r>
              <a:rPr lang="zh-CN" altLang="en-US" sz="2500" dirty="0"/>
              <a:t>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633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3BFD-D1F2-DD40-937A-14790E79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1DF6D6A2-C81D-5B4F-8140-C1968CD46160}"/>
              </a:ext>
            </a:extLst>
          </p:cNvPr>
          <p:cNvSpPr/>
          <p:nvPr/>
        </p:nvSpPr>
        <p:spPr>
          <a:xfrm>
            <a:off x="3131456" y="4211979"/>
            <a:ext cx="1385455" cy="51261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ool ball&#13;&#10;&#13;&#10;Description automatically generated">
            <a:extLst>
              <a:ext uri="{FF2B5EF4-FFF2-40B4-BE49-F238E27FC236}">
                <a16:creationId xmlns:a16="http://schemas.microsoft.com/office/drawing/2014/main" id="{340F569E-7FFE-AF40-B243-17511DC5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06" y="3403600"/>
            <a:ext cx="2273371" cy="227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C0DB0-6B4F-914A-8AA0-F610BB0A7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384" y="3416300"/>
            <a:ext cx="2260599" cy="2273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2ECBA-3403-4640-A167-8803C150B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364" y="3418841"/>
            <a:ext cx="226060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111E6C-288D-E341-BE29-10D416DFE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971" y="3406684"/>
            <a:ext cx="2257645" cy="2244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4B560B-82DC-694B-B712-6B8FCF26205B}"/>
              </a:ext>
            </a:extLst>
          </p:cNvPr>
          <p:cNvSpPr/>
          <p:nvPr/>
        </p:nvSpPr>
        <p:spPr>
          <a:xfrm>
            <a:off x="592306" y="1399032"/>
            <a:ext cx="1098162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high reconstruction quality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426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D1C7-2261-8949-B7E8-3D9D9F27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368A5B85-6C56-A443-B307-75200BBB205F}"/>
              </a:ext>
            </a:extLst>
          </p:cNvPr>
          <p:cNvSpPr/>
          <p:nvPr/>
        </p:nvSpPr>
        <p:spPr>
          <a:xfrm>
            <a:off x="4178275" y="3886575"/>
            <a:ext cx="1385455" cy="51261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ool ball&#13;&#10;&#13;&#10;Description automatically generated">
            <a:extLst>
              <a:ext uri="{FF2B5EF4-FFF2-40B4-BE49-F238E27FC236}">
                <a16:creationId xmlns:a16="http://schemas.microsoft.com/office/drawing/2014/main" id="{2EB54BC5-44EB-2441-88B1-CE0CCFD9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66" y="3078197"/>
            <a:ext cx="2129374" cy="2129374"/>
          </a:xfrm>
          <a:prstGeom prst="rect">
            <a:avLst/>
          </a:prstGeom>
        </p:spPr>
      </p:pic>
      <p:pic>
        <p:nvPicPr>
          <p:cNvPr id="5" name="Picture 4" descr="A picture containing animal, invertebrate, worm&#13;&#10;&#13;&#10;Description automatically generated">
            <a:extLst>
              <a:ext uri="{FF2B5EF4-FFF2-40B4-BE49-F238E27FC236}">
                <a16:creationId xmlns:a16="http://schemas.microsoft.com/office/drawing/2014/main" id="{88DE6F0F-A8F8-FE46-9923-088F1772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573" y="3078196"/>
            <a:ext cx="2129373" cy="2129373"/>
          </a:xfrm>
          <a:prstGeom prst="rect">
            <a:avLst/>
          </a:prstGeom>
        </p:spPr>
      </p:pic>
      <p:pic>
        <p:nvPicPr>
          <p:cNvPr id="6" name="Picture 5" descr="A picture containing animal&#13;&#10;&#13;&#10;Description automatically generated">
            <a:extLst>
              <a:ext uri="{FF2B5EF4-FFF2-40B4-BE49-F238E27FC236}">
                <a16:creationId xmlns:a16="http://schemas.microsoft.com/office/drawing/2014/main" id="{0A9963DE-6EA2-A444-9E1B-D0505B74A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465" y="3078197"/>
            <a:ext cx="2129373" cy="21293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5972BE-5CD4-9543-B462-E2911ACA51D4}"/>
              </a:ext>
            </a:extLst>
          </p:cNvPr>
          <p:cNvSpPr/>
          <p:nvPr/>
        </p:nvSpPr>
        <p:spPr>
          <a:xfrm>
            <a:off x="1064854" y="1234505"/>
            <a:ext cx="1006229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SDF-based differentiable renderer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a higher level of freedom for topological changes compared to triangle meshes.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transform between objects with large topological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2255384591"/>
      </p:ext>
    </p:extLst>
  </p:cSld>
  <p:clrMapOvr>
    <a:masterClrMapping/>
  </p:clrMapOvr>
</p:sld>
</file>

<file path=ppt/theme/theme1.xml><?xml version="1.0" encoding="utf-8"?>
<a:theme xmlns:a="http://schemas.openxmlformats.org/drawingml/2006/main" name="yueyue">
  <a:themeElements>
    <a:clrScheme name="自定义 1435">
      <a:dk1>
        <a:sysClr val="windowText" lastClr="000000"/>
      </a:dk1>
      <a:lt1>
        <a:sysClr val="window" lastClr="FFFFFF"/>
      </a:lt1>
      <a:dk2>
        <a:srgbClr val="226032"/>
      </a:dk2>
      <a:lt2>
        <a:srgbClr val="5A9259"/>
      </a:lt2>
      <a:accent1>
        <a:srgbClr val="5A9259"/>
      </a:accent1>
      <a:accent2>
        <a:srgbClr val="226032"/>
      </a:accent2>
      <a:accent3>
        <a:srgbClr val="5A9259"/>
      </a:accent3>
      <a:accent4>
        <a:srgbClr val="226032"/>
      </a:accent4>
      <a:accent5>
        <a:srgbClr val="5A9259"/>
      </a:accent5>
      <a:accent6>
        <a:srgbClr val="226032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15031</TotalTime>
  <Words>612</Words>
  <Application>Microsoft Macintosh PowerPoint</Application>
  <PresentationFormat>Widescreen</PresentationFormat>
  <Paragraphs>51</Paragraphs>
  <Slides>11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Times</vt:lpstr>
      <vt:lpstr>Times New Roman</vt:lpstr>
      <vt:lpstr>yueyue</vt:lpstr>
      <vt:lpstr>PowerPoint Presentation</vt:lpstr>
      <vt:lpstr>3D Representations</vt:lpstr>
      <vt:lpstr>SDF --- Signed Distance Function</vt:lpstr>
      <vt:lpstr>Differentiable Rendering</vt:lpstr>
      <vt:lpstr>PowerPoint Presentation</vt:lpstr>
      <vt:lpstr>PowerPoint Presentation</vt:lpstr>
      <vt:lpstr>3D Reconstruction</vt:lpstr>
      <vt:lpstr>3D Reconstruction</vt:lpstr>
      <vt:lpstr>3D Reconstruction</vt:lpstr>
      <vt:lpstr>PowerPoint Presentation</vt:lpstr>
      <vt:lpstr>Challenges on Sketches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Yue Jiang</dc:creator>
  <cp:lastModifiedBy>Yue Jiang</cp:lastModifiedBy>
  <cp:revision>738</cp:revision>
  <dcterms:created xsi:type="dcterms:W3CDTF">2018-09-19T15:14:39Z</dcterms:created>
  <dcterms:modified xsi:type="dcterms:W3CDTF">2019-12-17T08:06:25Z</dcterms:modified>
</cp:coreProperties>
</file>